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440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34AA5-EF79-48AB-BBF4-C9AE381ADC4A}" type="datetimeFigureOut">
              <a:rPr lang="ru-RU" smtClean="0"/>
              <a:pPr/>
              <a:t>15.04.2016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677DB-78D6-4572-9E12-BAA80BC9256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34AA5-EF79-48AB-BBF4-C9AE381ADC4A}" type="datetimeFigureOut">
              <a:rPr lang="ru-RU" smtClean="0"/>
              <a:pPr/>
              <a:t>15.04.2016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677DB-78D6-4572-9E12-BAA80BC9256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34AA5-EF79-48AB-BBF4-C9AE381ADC4A}" type="datetimeFigureOut">
              <a:rPr lang="ru-RU" smtClean="0"/>
              <a:pPr/>
              <a:t>15.04.2016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677DB-78D6-4572-9E12-BAA80BC9256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34AA5-EF79-48AB-BBF4-C9AE381ADC4A}" type="datetimeFigureOut">
              <a:rPr lang="ru-RU" smtClean="0"/>
              <a:pPr/>
              <a:t>15.04.2016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677DB-78D6-4572-9E12-BAA80BC9256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34AA5-EF79-48AB-BBF4-C9AE381ADC4A}" type="datetimeFigureOut">
              <a:rPr lang="ru-RU" smtClean="0"/>
              <a:pPr/>
              <a:t>15.04.2016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677DB-78D6-4572-9E12-BAA80BC9256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34AA5-EF79-48AB-BBF4-C9AE381ADC4A}" type="datetimeFigureOut">
              <a:rPr lang="ru-RU" smtClean="0"/>
              <a:pPr/>
              <a:t>15.04.2016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677DB-78D6-4572-9E12-BAA80BC9256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34AA5-EF79-48AB-BBF4-C9AE381ADC4A}" type="datetimeFigureOut">
              <a:rPr lang="ru-RU" smtClean="0"/>
              <a:pPr/>
              <a:t>15.04.2016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677DB-78D6-4572-9E12-BAA80BC9256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34AA5-EF79-48AB-BBF4-C9AE381ADC4A}" type="datetimeFigureOut">
              <a:rPr lang="ru-RU" smtClean="0"/>
              <a:pPr/>
              <a:t>15.04.2016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677DB-78D6-4572-9E12-BAA80BC9256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34AA5-EF79-48AB-BBF4-C9AE381ADC4A}" type="datetimeFigureOut">
              <a:rPr lang="ru-RU" smtClean="0"/>
              <a:pPr/>
              <a:t>15.04.2016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4F677DB-78D6-4572-9E12-BAA80BC9256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34AA5-EF79-48AB-BBF4-C9AE381ADC4A}" type="datetimeFigureOut">
              <a:rPr lang="ru-RU" smtClean="0"/>
              <a:pPr/>
              <a:t>15.04.2016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677DB-78D6-4572-9E12-BAA80BC9256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34AA5-EF79-48AB-BBF4-C9AE381ADC4A}" type="datetimeFigureOut">
              <a:rPr lang="ru-RU" smtClean="0"/>
              <a:pPr/>
              <a:t>15.04.2016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677DB-78D6-4572-9E12-BAA80BC9256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D634AA5-EF79-48AB-BBF4-C9AE381ADC4A}" type="datetimeFigureOut">
              <a:rPr lang="ru-RU" smtClean="0"/>
              <a:pPr/>
              <a:t>15.04.2016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4F677DB-78D6-4572-9E12-BAA80BC92567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14810" y="714356"/>
            <a:ext cx="4786346" cy="3500462"/>
          </a:xfrm>
        </p:spPr>
        <p:txBody>
          <a:bodyPr>
            <a:noAutofit/>
          </a:bodyPr>
          <a:lstStyle/>
          <a:p>
            <a:pPr algn="ctr"/>
            <a:r>
              <a:rPr lang="uk-UA" sz="4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4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4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4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4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4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4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4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4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4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4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4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4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Таємниця кохання у романі  Стендаля “Червоне і чорне”</a:t>
            </a:r>
            <a:endParaRPr lang="ru-RU" sz="48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 descr="1059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143372" cy="6858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857620" y="857232"/>
            <a:ext cx="5091090" cy="4500586"/>
          </a:xfrm>
          <a:solidFill>
            <a:srgbClr val="FFFF0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 fontScale="9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Любов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 У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яких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тільки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божевіллях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змушуєш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нас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відчувати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радість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Стендаль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 descr="1_bi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18"/>
            <a:ext cx="3714744" cy="5080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4282" y="0"/>
            <a:ext cx="7874156" cy="928670"/>
          </a:xfrm>
        </p:spPr>
        <p:txBody>
          <a:bodyPr/>
          <a:lstStyle/>
          <a:p>
            <a:pPr algn="r"/>
            <a:r>
              <a:rPr lang="uk-UA" dirty="0" smtClean="0"/>
              <a:t>Трикутник кохання</a:t>
            </a:r>
            <a:endParaRPr lang="ru-RU" dirty="0"/>
          </a:p>
        </p:txBody>
      </p:sp>
      <p:sp>
        <p:nvSpPr>
          <p:cNvPr id="5" name="Равнобедренный треугольник 4"/>
          <p:cNvSpPr/>
          <p:nvPr/>
        </p:nvSpPr>
        <p:spPr>
          <a:xfrm>
            <a:off x="1071538" y="1142984"/>
            <a:ext cx="5786478" cy="4929222"/>
          </a:xfrm>
          <a:prstGeom prst="triangle">
            <a:avLst>
              <a:gd name="adj" fmla="val 49163"/>
            </a:avLst>
          </a:prstGeom>
          <a:ln w="127000"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357826"/>
            <a:ext cx="24424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Пані де </a:t>
            </a:r>
            <a:r>
              <a:rPr lang="uk-UA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Реналь</a:t>
            </a:r>
            <a:endParaRPr lang="ru-RU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72066" y="5429264"/>
            <a:ext cx="24288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FFFF00"/>
                </a:solidFill>
              </a:rPr>
              <a:t>Матильда де Ля Моль</a:t>
            </a:r>
            <a:endParaRPr lang="ru-RU" sz="2400" b="1" dirty="0">
              <a:solidFill>
                <a:srgbClr val="FFFF00"/>
              </a:solidFill>
            </a:endParaRPr>
          </a:p>
        </p:txBody>
      </p:sp>
      <p:pic>
        <p:nvPicPr>
          <p:cNvPr id="8" name="Рисунок 7" descr="T5js4.jpeg"/>
          <p:cNvPicPr>
            <a:picLocks noChangeAspect="1"/>
          </p:cNvPicPr>
          <p:nvPr/>
        </p:nvPicPr>
        <p:blipFill>
          <a:blip r:embed="rId2" cstate="print"/>
          <a:srcRect l="8000" t="18248" r="56000" b="35401"/>
          <a:stretch>
            <a:fillRect/>
          </a:stretch>
        </p:blipFill>
        <p:spPr>
          <a:xfrm>
            <a:off x="2000232" y="928670"/>
            <a:ext cx="1143008" cy="1670886"/>
          </a:xfrm>
          <a:prstGeom prst="rect">
            <a:avLst/>
          </a:prstGeom>
          <a:ln w="38100">
            <a:noFill/>
          </a:ln>
        </p:spPr>
      </p:pic>
      <p:pic>
        <p:nvPicPr>
          <p:cNvPr id="9" name="Рисунок 8" descr="T5js4.jpeg"/>
          <p:cNvPicPr>
            <a:picLocks noChangeAspect="1"/>
          </p:cNvPicPr>
          <p:nvPr/>
        </p:nvPicPr>
        <p:blipFill>
          <a:blip r:embed="rId2" cstate="print"/>
          <a:srcRect l="51000" t="34672" b="25182"/>
          <a:stretch>
            <a:fillRect/>
          </a:stretch>
        </p:blipFill>
        <p:spPr>
          <a:xfrm>
            <a:off x="7143768" y="3571876"/>
            <a:ext cx="1357322" cy="1928826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10" name="Рисунок 9" descr="24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28926" y="2714620"/>
            <a:ext cx="2071702" cy="335758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357554" y="1357298"/>
            <a:ext cx="2428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Жульєн </a:t>
            </a:r>
            <a:r>
              <a:rPr lang="uk-UA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Сорель</a:t>
            </a:r>
            <a:endParaRPr lang="ru-RU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Рисунок 11" descr="242.jpg"/>
          <p:cNvPicPr>
            <a:picLocks noChangeAspect="1"/>
          </p:cNvPicPr>
          <p:nvPr/>
        </p:nvPicPr>
        <p:blipFill>
          <a:blip r:embed="rId3" cstate="print"/>
          <a:srcRect l="60023" r="7393" b="66250"/>
          <a:stretch>
            <a:fillRect/>
          </a:stretch>
        </p:blipFill>
        <p:spPr>
          <a:xfrm>
            <a:off x="285720" y="3214686"/>
            <a:ext cx="1357322" cy="1928826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57224" y="142852"/>
            <a:ext cx="7800972" cy="71438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uk-UA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Дві жінки – дві сторони натури Ж. </a:t>
            </a:r>
            <a:r>
              <a:rPr lang="uk-UA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Сореля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57158" y="1000108"/>
            <a:ext cx="4040188" cy="659352"/>
          </a:xfr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/>
            <a:r>
              <a:rPr lang="uk-UA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Луїза де </a:t>
            </a:r>
            <a:r>
              <a:rPr lang="uk-UA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Реналь</a:t>
            </a:r>
            <a:endParaRPr lang="ru-RU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sz="half" idx="3"/>
          </p:nvPr>
        </p:nvSpPr>
        <p:spPr>
          <a:xfrm>
            <a:off x="4929190" y="1000108"/>
            <a:ext cx="4041775" cy="654843"/>
          </a:xfr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/>
            <a:r>
              <a:rPr lang="uk-UA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Матильда де Ля Моль</a:t>
            </a:r>
            <a:endParaRPr lang="ru-RU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Содержимое 11" descr="186929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504922" y="1857364"/>
            <a:ext cx="3841903" cy="4643470"/>
          </a:xfrm>
          <a:ln w="76200">
            <a:solidFill>
              <a:srgbClr val="FF0000"/>
            </a:solidFill>
          </a:ln>
        </p:spPr>
      </p:pic>
      <p:pic>
        <p:nvPicPr>
          <p:cNvPr id="13" name="Содержимое 12" descr="redandblack9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19223" y="1857364"/>
            <a:ext cx="4067577" cy="4572032"/>
          </a:xfrm>
          <a:ln w="76200">
            <a:solidFill>
              <a:schemeClr val="tx1"/>
            </a:solidFill>
          </a:ln>
        </p:spPr>
      </p:pic>
      <p:sp>
        <p:nvSpPr>
          <p:cNvPr id="14" name="TextBox 13"/>
          <p:cNvSpPr txBox="1"/>
          <p:nvPr/>
        </p:nvSpPr>
        <p:spPr>
          <a:xfrm>
            <a:off x="0" y="4826675"/>
            <a:ext cx="3643338" cy="1754326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Побожна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має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високу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здатність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безкорисливої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самопожертви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уміє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самовіддано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кохати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ніжна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віддана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ідеал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життя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родинне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життя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коханим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14909" y="1785926"/>
            <a:ext cx="3929091" cy="1477328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uk-UA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Горда,</a:t>
            </a:r>
            <a:r>
              <a:rPr lang="ru-RU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 </a:t>
            </a:r>
            <a:r>
              <a:rPr lang="ru-RU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сильними</a:t>
            </a:r>
            <a:r>
              <a:rPr lang="ru-RU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почуттями</a:t>
            </a:r>
            <a:r>
              <a:rPr lang="ru-RU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здатна</a:t>
            </a:r>
            <a:r>
              <a:rPr lang="ru-RU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 </a:t>
            </a:r>
            <a:r>
              <a:rPr lang="ru-RU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самопожертви</a:t>
            </a:r>
            <a:r>
              <a:rPr lang="ru-RU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, але з </a:t>
            </a:r>
            <a:r>
              <a:rPr lang="ru-RU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певним</a:t>
            </a:r>
            <a:r>
              <a:rPr lang="ru-RU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ru-RU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розрахунком</a:t>
            </a:r>
            <a:r>
              <a:rPr lang="ru-RU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вишукана</a:t>
            </a:r>
            <a:r>
              <a:rPr lang="ru-RU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розумна</a:t>
            </a:r>
            <a:r>
              <a:rPr lang="ru-RU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дотепна</a:t>
            </a:r>
            <a:r>
              <a:rPr lang="ru-RU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скептично </a:t>
            </a:r>
            <a:r>
              <a:rPr lang="ru-RU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налаштована</a:t>
            </a:r>
            <a:endParaRPr lang="ru-RU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build="p" animBg="1"/>
      <p:bldP spid="10" grpId="0" build="p" animBg="1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214282" y="1428736"/>
            <a:ext cx="2786050" cy="1071570"/>
          </a:xfr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/>
            <a:r>
              <a:rPr lang="uk-UA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</a:t>
            </a:r>
          </a:p>
          <a:p>
            <a:pPr algn="ctr"/>
            <a:r>
              <a:rPr lang="uk-UA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Луїза де </a:t>
            </a:r>
            <a:r>
              <a:rPr lang="uk-UA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Реналь</a:t>
            </a:r>
            <a:endParaRPr lang="ru-RU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half" idx="3"/>
          </p:nvPr>
        </p:nvSpPr>
        <p:spPr>
          <a:xfrm>
            <a:off x="5715008" y="1428736"/>
            <a:ext cx="3214710" cy="1071570"/>
          </a:xfr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lnSpcReduction="10000"/>
          </a:bodyPr>
          <a:lstStyle/>
          <a:p>
            <a:endParaRPr lang="uk-UA" i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Матильда де Ля Моль</a:t>
            </a:r>
            <a:endParaRPr lang="ru-RU" i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3357554" y="3000372"/>
            <a:ext cx="1928826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3357554" y="3429000"/>
            <a:ext cx="2000264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500430" y="2643182"/>
            <a:ext cx="1785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зовнішністю</a:t>
            </a:r>
            <a:endParaRPr lang="ru-RU" sz="14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86116" y="3071810"/>
            <a:ext cx="23714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ставленням до релігії</a:t>
            </a:r>
            <a:endParaRPr lang="ru-RU" sz="1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85984" y="642918"/>
            <a:ext cx="5952399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uk-UA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Принципи зіставлення образів</a:t>
            </a:r>
            <a:endParaRPr lang="ru-RU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3" name="Прямая со стрелкой 22"/>
          <p:cNvCxnSpPr/>
          <p:nvPr/>
        </p:nvCxnSpPr>
        <p:spPr>
          <a:xfrm>
            <a:off x="3428992" y="4000504"/>
            <a:ext cx="1928826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286116" y="3429000"/>
            <a:ext cx="3000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суспільним, сімейним, майновим становищем</a:t>
            </a:r>
            <a:endParaRPr lang="ru-RU" sz="1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6" name="Прямая со стрелкой 25"/>
          <p:cNvCxnSpPr/>
          <p:nvPr/>
        </p:nvCxnSpPr>
        <p:spPr>
          <a:xfrm>
            <a:off x="3500430" y="4429132"/>
            <a:ext cx="1857388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857488" y="4143380"/>
            <a:ext cx="3429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читацькими уподобанням</a:t>
            </a:r>
            <a:r>
              <a:rPr lang="uk-UA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endParaRPr lang="ru-RU" sz="1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9" name="Прямая со стрелкой 28"/>
          <p:cNvCxnSpPr/>
          <p:nvPr/>
        </p:nvCxnSpPr>
        <p:spPr>
          <a:xfrm>
            <a:off x="3500430" y="4857760"/>
            <a:ext cx="1928826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3286116" y="4500570"/>
            <a:ext cx="2559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ставленням до коханн</a:t>
            </a:r>
            <a:r>
              <a:rPr lang="uk-UA" sz="1400" dirty="0" smtClean="0"/>
              <a:t>я</a:t>
            </a:r>
            <a:endParaRPr lang="ru-RU" sz="1400" dirty="0"/>
          </a:p>
        </p:txBody>
      </p:sp>
      <p:cxnSp>
        <p:nvCxnSpPr>
          <p:cNvPr id="32" name="Прямая со стрелкой 31"/>
          <p:cNvCxnSpPr/>
          <p:nvPr/>
        </p:nvCxnSpPr>
        <p:spPr>
          <a:xfrm>
            <a:off x="3500430" y="5429264"/>
            <a:ext cx="1928826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3357554" y="5072074"/>
            <a:ext cx="26456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роллю в житті Жульєна</a:t>
            </a:r>
            <a:endParaRPr lang="ru-RU" sz="1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6" name="Прямая со стрелкой 35"/>
          <p:cNvCxnSpPr/>
          <p:nvPr/>
        </p:nvCxnSpPr>
        <p:spPr>
          <a:xfrm>
            <a:off x="3571868" y="5786454"/>
            <a:ext cx="1928826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357554" y="5500702"/>
            <a:ext cx="24888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ставленням до гроше</a:t>
            </a:r>
            <a:r>
              <a:rPr lang="uk-UA" sz="1400" dirty="0" smtClean="0"/>
              <a:t>й</a:t>
            </a:r>
            <a:endParaRPr lang="ru-RU" sz="1400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3357554" y="5929330"/>
            <a:ext cx="237026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ставленням до інших</a:t>
            </a:r>
            <a:endParaRPr lang="ru-RU" sz="1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9" name="Рисунок 38" descr="natalya-bondarchuk-20446-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8" y="2928934"/>
            <a:ext cx="2143140" cy="2643206"/>
          </a:xfrm>
          <a:prstGeom prst="rect">
            <a:avLst/>
          </a:prstGeom>
        </p:spPr>
      </p:pic>
      <p:pic>
        <p:nvPicPr>
          <p:cNvPr id="40" name="Рисунок 39" descr="tsj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57884" y="3071810"/>
            <a:ext cx="2698769" cy="2714644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1643042" y="142852"/>
            <a:ext cx="6357982" cy="1071570"/>
          </a:xfrm>
          <a:solidFill>
            <a:srgbClr val="7030A0"/>
          </a:solidFill>
          <a:ln>
            <a:solidFill>
              <a:srgbClr val="FF000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uk-UA" sz="36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36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36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36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36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Кохання Жульєна </a:t>
            </a:r>
            <a:r>
              <a:rPr lang="uk-UA" sz="36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Сореля</a:t>
            </a:r>
            <a:r>
              <a:rPr lang="uk-UA" sz="36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36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6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8" name="Рисунок 27" descr="preview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14611" y="1476374"/>
            <a:ext cx="3714777" cy="473870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9" name="TextBox 28"/>
          <p:cNvSpPr txBox="1"/>
          <p:nvPr/>
        </p:nvSpPr>
        <p:spPr>
          <a:xfrm>
            <a:off x="285720" y="1928802"/>
            <a:ext cx="2684517" cy="4616648"/>
          </a:xfrm>
          <a:prstGeom prst="rect">
            <a:avLst/>
          </a:prstGeom>
          <a:solidFill>
            <a:srgbClr val="0070C0"/>
          </a:solidFill>
          <a:ln w="381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endParaRPr lang="ru-RU" dirty="0" smtClean="0"/>
          </a:p>
          <a:p>
            <a:r>
              <a:rPr lang="ru-RU" dirty="0" smtClean="0"/>
              <a:t>  </a:t>
            </a: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  <a:r>
              <a:rPr lang="ru-RU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уйність</a:t>
            </a:r>
            <a:endParaRPr lang="ru-RU" sz="24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r>
              <a:rPr lang="uk-UA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нергійність </a:t>
            </a:r>
          </a:p>
          <a:p>
            <a:r>
              <a:rPr lang="uk-UA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r>
              <a:rPr lang="uk-UA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омантичність</a:t>
            </a:r>
            <a:endParaRPr lang="ru-RU" sz="24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ласна</a:t>
            </a:r>
            <a:r>
              <a:rPr lang="ru-RU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гідність</a:t>
            </a:r>
            <a:endParaRPr lang="ru-RU" sz="24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r>
              <a:rPr lang="uk-UA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бдарованість</a:t>
            </a:r>
          </a:p>
          <a:p>
            <a:r>
              <a:rPr lang="uk-UA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uk-UA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іжність</a:t>
            </a:r>
          </a:p>
          <a:p>
            <a:r>
              <a:rPr lang="uk-UA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r>
              <a:rPr lang="uk-UA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стетизм</a:t>
            </a:r>
          </a:p>
          <a:p>
            <a:endParaRPr lang="uk-UA" sz="24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Душа</a:t>
            </a:r>
            <a:endParaRPr lang="ru-RU" sz="3600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143636" y="1857364"/>
            <a:ext cx="2143140" cy="2308324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  <a:r>
              <a:rPr lang="uk-UA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естолюбство</a:t>
            </a:r>
          </a:p>
          <a:p>
            <a:pPr algn="ctr"/>
            <a:r>
              <a:rPr lang="uk-U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r>
              <a:rPr lang="uk-UA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держимість</a:t>
            </a:r>
          </a:p>
          <a:p>
            <a:pPr algn="ctr"/>
            <a:r>
              <a:rPr lang="uk-U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r>
              <a:rPr lang="uk-UA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ішучість</a:t>
            </a:r>
          </a:p>
          <a:p>
            <a:pPr algn="ctr"/>
            <a:r>
              <a:rPr lang="uk-U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uk-UA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аполегливість</a:t>
            </a:r>
          </a:p>
          <a:p>
            <a:pPr algn="ctr"/>
            <a:r>
              <a:rPr lang="uk-U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r>
              <a:rPr lang="uk-UA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гоїзм</a:t>
            </a:r>
          </a:p>
          <a:p>
            <a:pPr algn="ctr"/>
            <a:endParaRPr lang="uk-UA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Розум</a:t>
            </a:r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57166"/>
            <a:ext cx="8763000" cy="1489922"/>
          </a:xfr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/>
            <a:r>
              <a:rPr lang="uk-UA" sz="36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Висновки: особливості соціально-психологічного аналізу жіночих образів в романі Стендаля</a:t>
            </a:r>
            <a:endParaRPr lang="ru-RU" sz="36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4282" y="2071679"/>
            <a:ext cx="8643998" cy="4524315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uk-UA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Образи героїв розкриваються через кохання (прийом любовного трикутника)	</a:t>
            </a:r>
          </a:p>
          <a:p>
            <a:pPr marL="342900" indent="-342900">
              <a:buAutoNum type="arabicPeriod"/>
            </a:pPr>
            <a:r>
              <a:rPr lang="uk-UA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Жіночі образи розкриваються за </a:t>
            </a:r>
            <a:r>
              <a:rPr lang="uk-UA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допомоою</a:t>
            </a:r>
            <a:r>
              <a:rPr lang="uk-UA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прийому контрастів</a:t>
            </a:r>
          </a:p>
          <a:p>
            <a:pPr marL="342900" indent="-342900">
              <a:buAutoNum type="arabicPeriod"/>
            </a:pP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Відтворено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внутрішні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переживання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особистості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342900" indent="-342900">
              <a:buAutoNum type="arabicPeriod"/>
            </a:pP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Кожен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характер 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психологічно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і 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соціально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вмотивований</a:t>
            </a:r>
            <a:endParaRPr lang="ru-RU" sz="24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AutoNum type="arabicPeriod"/>
            </a:pPr>
            <a:r>
              <a:rPr lang="uk-UA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розкриття внутрішнього світу використаний прийом </a:t>
            </a:r>
            <a:r>
              <a:rPr lang="uk-UA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невласно</a:t>
            </a:r>
            <a:r>
              <a:rPr lang="uk-UA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прямої мови</a:t>
            </a:r>
          </a:p>
          <a:p>
            <a:pPr marL="342900" indent="-342900">
              <a:buAutoNum type="arabicPeriod"/>
            </a:pPr>
            <a:r>
              <a:rPr lang="uk-UA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Філософське осмислення образів згідно теорії кохання Стендаля</a:t>
            </a:r>
          </a:p>
          <a:p>
            <a:pPr marL="342900" indent="-342900">
              <a:buAutoNum type="arabicPeriod"/>
            </a:pP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207</TotalTime>
  <Words>166</Words>
  <Application>Microsoft Office PowerPoint</Application>
  <PresentationFormat>Экран (4:3)</PresentationFormat>
  <Paragraphs>49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Calibri</vt:lpstr>
      <vt:lpstr>Constantia</vt:lpstr>
      <vt:lpstr>Wingdings 2</vt:lpstr>
      <vt:lpstr>Поток</vt:lpstr>
      <vt:lpstr>      Таємниця кохання у романі  Стендаля “Червоне і чорне”</vt:lpstr>
      <vt:lpstr>Любов! У яких тільки божевіллях не змушуєш ти нас відчувати радість Стендаль</vt:lpstr>
      <vt:lpstr>Трикутник кохання</vt:lpstr>
      <vt:lpstr>Дві жінки – дві сторони натури Ж. Сореля</vt:lpstr>
      <vt:lpstr>Презентация PowerPoint</vt:lpstr>
      <vt:lpstr>  Кохання Жульєна Сореля </vt:lpstr>
      <vt:lpstr>Висновки: особливості соціально-психологічного аналізу жіночих образів в романі Стендаля</vt:lpstr>
    </vt:vector>
  </TitlesOfParts>
  <Company>Krokoz™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Таємниця кохання у романі  Стендаля “Червоне і чорне”</dc:title>
  <dc:creator>Alina</dc:creator>
  <cp:lastModifiedBy>Khodorych Alina</cp:lastModifiedBy>
  <cp:revision>24</cp:revision>
  <dcterms:created xsi:type="dcterms:W3CDTF">2013-01-02T14:29:37Z</dcterms:created>
  <dcterms:modified xsi:type="dcterms:W3CDTF">2016-04-15T17:31:31Z</dcterms:modified>
</cp:coreProperties>
</file>